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84" r:id="rId5"/>
    <p:sldId id="283" r:id="rId6"/>
    <p:sldId id="288" r:id="rId7"/>
    <p:sldId id="258" r:id="rId8"/>
    <p:sldId id="266" r:id="rId9"/>
    <p:sldId id="259" r:id="rId10"/>
    <p:sldId id="267" r:id="rId11"/>
    <p:sldId id="268" r:id="rId12"/>
    <p:sldId id="276" r:id="rId13"/>
    <p:sldId id="277" r:id="rId14"/>
    <p:sldId id="270" r:id="rId15"/>
    <p:sldId id="273" r:id="rId16"/>
    <p:sldId id="272" r:id="rId17"/>
    <p:sldId id="265" r:id="rId18"/>
    <p:sldId id="274" r:id="rId19"/>
    <p:sldId id="291" r:id="rId20"/>
    <p:sldId id="275" r:id="rId21"/>
    <p:sldId id="278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3BE2D-79B9-4852-98AC-CA2E401EA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850543-E312-497F-8DB5-737AF210F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2C9597-39CA-45E3-A329-ED47EBF0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A9838-9303-4847-B7AE-FB803B41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7F6173-D30A-4393-A4FC-803FB6D0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348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7C79FE-B0E9-4076-A65F-4910C052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182FCE0-D2EA-4F3B-A160-3E1615B5C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12E58E-882F-4E12-A47F-38E21C09E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FBC819-0628-48C3-A563-7D1511DCC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0776C1-94DD-4B40-BC74-45DB46AA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95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0A23EC5-799E-4E15-BCF8-754477FA1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7F36AA-1D95-4A14-BE20-4CBDC73DE4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2DE92E-CB25-4B1E-9F98-C170D1E82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835CD1-3DE6-4141-9914-A1A89F0C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9BDF62-6FB4-41D8-A812-D839136D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6380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FCA28-6C1B-46B8-A25D-935E6B28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780BFD-B84C-4D3E-AC60-CBDF988D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0BFB1E-5555-409A-9505-FEE988044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48F0CE-E5BF-454F-A983-25B7F0754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795629-F527-4F54-9E96-FCDBD0F38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9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A5AC8D-0096-479A-9AE2-BB0951B3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036ED5-5ACE-4D6E-B43A-CD63C2C1C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2BAD45-D13A-412F-B6C5-30FE8C98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704CAE-3500-48FF-8D85-94EC7B24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05048C-1CDA-4B5F-A5AE-1989AF08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10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A6993-2609-47BF-89A1-F4ECF9773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EC7399-53D1-4104-9884-89EC9543C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4D4D7C-56CC-4680-88EA-2AC920BF3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0ADCB3-659D-4CD1-84FB-648FE11BB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CEB04C-A960-425F-A8D2-5AB6C3BF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0F6C1FE-AFDF-46DD-A987-6254E2A6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975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D4C538-2D5E-41F2-A8C9-48CED13A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25387F-FB41-47CF-87DB-87E67098D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DDEE7D-EBEE-463E-92A8-C89FE2B6F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D346E9-DD89-439B-B2A7-A15B97524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DC8CE36-5462-4DCE-8127-B5B508438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CACC1F5-0023-4293-94C7-756AE536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FED895-8BB8-4172-8C1B-3927CE75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5465DBE-CB06-448B-BEA4-6F35B6F32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795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7E4FC5-BFD9-4E29-8B26-897244F0C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1A9112-E5E1-463A-AB04-F28A10CCE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5FE7B93-77B3-4677-8EDF-29050DBE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AC6E34-C65A-42E3-B912-7F2EF2A7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581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80CF54-268A-4CA5-8CCE-EE6D202DF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22DC93-DDFC-4F20-A82B-018E3EF6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404097-D32E-482E-8650-B11C4AF3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4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98918-40F2-4143-BC86-D3BDE925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1F7E9-4949-4FE0-874B-0FE309BCB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211B3F-5E60-44E6-B7BC-B9C470EAA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E110022-7561-424E-8467-8727496FA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059F9B-A427-4FDA-9F54-A4A75886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228BDB-4739-4A83-A184-2DA114BE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922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2BDCF7-3DC8-4559-B752-E7CA4B45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3E61D5-2701-4124-A8F7-B1EC9F139F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3BF67E-686C-4B15-AD27-4AED3F2D5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8A2CE1-5F8E-4C0B-A508-0FDA5B65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CFE10A-692B-4F07-A87D-BE3BAECB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7459387-BCD0-409F-BB5D-C7A8D0C5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14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E50D01-A405-47F2-8447-D93FF997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DA53C0-0199-47EA-B071-115E2740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620624-EA4E-48CA-8D16-4D013BD29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BD623-627A-40EA-9490-73225DED7DE0}" type="datetimeFigureOut">
              <a:rPr lang="pt-BR" smtClean="0"/>
              <a:t>22/03/2022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854C9-937A-4A9B-83CE-ABC5DAD20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1D4497-D539-4140-9A13-53A623D230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5B4A3-8D8D-49BF-AAF2-043D881172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02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techautomacao.com.br/wp-content/uploads/2019/07/control13.jpg" TargetMode="External"/><Relationship Id="rId13" Type="http://schemas.openxmlformats.org/officeDocument/2006/relationships/image" Target="../media/image36.jpeg"/><Relationship Id="rId18" Type="http://schemas.openxmlformats.org/officeDocument/2006/relationships/hyperlink" Target="https://ctechautomacao.com.br/wp-content/uploads/2019/07/control8.jpg" TargetMode="External"/><Relationship Id="rId3" Type="http://schemas.openxmlformats.org/officeDocument/2006/relationships/image" Target="../media/image31.jpeg"/><Relationship Id="rId21" Type="http://schemas.openxmlformats.org/officeDocument/2006/relationships/image" Target="../media/image40.jpeg"/><Relationship Id="rId7" Type="http://schemas.openxmlformats.org/officeDocument/2006/relationships/image" Target="../media/image33.png"/><Relationship Id="rId12" Type="http://schemas.openxmlformats.org/officeDocument/2006/relationships/hyperlink" Target="https://ctechautomacao.com.br/wp-content/uploads/2019/07/control11.jpg" TargetMode="External"/><Relationship Id="rId17" Type="http://schemas.openxmlformats.org/officeDocument/2006/relationships/image" Target="../media/image38.jpeg"/><Relationship Id="rId25" Type="http://schemas.openxmlformats.org/officeDocument/2006/relationships/image" Target="../media/image1.png"/><Relationship Id="rId2" Type="http://schemas.openxmlformats.org/officeDocument/2006/relationships/hyperlink" Target="https://ctechautomacao.com.br/wp-content/uploads/2019/07/control17.jpg" TargetMode="External"/><Relationship Id="rId16" Type="http://schemas.openxmlformats.org/officeDocument/2006/relationships/hyperlink" Target="https://ctechautomacao.com.br/wp-content/uploads/2019/07/control9.jpg" TargetMode="External"/><Relationship Id="rId20" Type="http://schemas.openxmlformats.org/officeDocument/2006/relationships/hyperlink" Target="https://ctechautomacao.com.br/wp-content/uploads/2019/07/control7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techautomacao.com.br/wp-content/uploads/2019/07/control15.png" TargetMode="External"/><Relationship Id="rId11" Type="http://schemas.openxmlformats.org/officeDocument/2006/relationships/image" Target="../media/image35.jpeg"/><Relationship Id="rId24" Type="http://schemas.openxmlformats.org/officeDocument/2006/relationships/image" Target="../media/image42.png"/><Relationship Id="rId5" Type="http://schemas.openxmlformats.org/officeDocument/2006/relationships/image" Target="../media/image32.jpeg"/><Relationship Id="rId15" Type="http://schemas.openxmlformats.org/officeDocument/2006/relationships/image" Target="../media/image37.jpeg"/><Relationship Id="rId23" Type="http://schemas.openxmlformats.org/officeDocument/2006/relationships/image" Target="../media/image41.jpeg"/><Relationship Id="rId10" Type="http://schemas.openxmlformats.org/officeDocument/2006/relationships/hyperlink" Target="https://ctechautomacao.com.br/wp-content/uploads/2019/07/control12.jpg" TargetMode="External"/><Relationship Id="rId19" Type="http://schemas.openxmlformats.org/officeDocument/2006/relationships/image" Target="../media/image39.jpeg"/><Relationship Id="rId4" Type="http://schemas.openxmlformats.org/officeDocument/2006/relationships/hyperlink" Target="https://ctechautomacao.com.br/wp-content/uploads/2019/07/control16.jpg" TargetMode="External"/><Relationship Id="rId9" Type="http://schemas.openxmlformats.org/officeDocument/2006/relationships/image" Target="../media/image34.jpeg"/><Relationship Id="rId14" Type="http://schemas.openxmlformats.org/officeDocument/2006/relationships/hyperlink" Target="https://ctechautomacao.com.br/wp-content/uploads/2019/07/control10.jpg" TargetMode="External"/><Relationship Id="rId22" Type="http://schemas.openxmlformats.org/officeDocument/2006/relationships/hyperlink" Target="https://ctechautomacao.com.br/wp-content/uploads/2019/07/control6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E928F33-FA17-4C56-96A6-10D95778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031" y="2126631"/>
            <a:ext cx="5898874" cy="2336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67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8" y="313608"/>
            <a:ext cx="2206213" cy="873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E72C93-EEE5-4E2C-8BC5-7C3C8DB0180E}"/>
              </a:ext>
            </a:extLst>
          </p:cNvPr>
          <p:cNvSpPr txBox="1"/>
          <p:nvPr/>
        </p:nvSpPr>
        <p:spPr>
          <a:xfrm>
            <a:off x="742752" y="1739705"/>
            <a:ext cx="10184375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pt-BR" sz="2200" i="0" dirty="0">
              <a:solidFill>
                <a:srgbClr val="71979C"/>
              </a:solidFill>
              <a:effectLst/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Instrumentos/Sensores </a:t>
            </a:r>
            <a:r>
              <a:rPr lang="pt-BR" sz="220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de alta </a:t>
            </a:r>
            <a:r>
              <a:rPr lang="pt-BR" sz="220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precisão são fundamentais, pois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irão</a:t>
            </a:r>
            <a:r>
              <a:rPr lang="pt-BR" sz="220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 </a:t>
            </a:r>
            <a:r>
              <a:rPr lang="pt-BR" sz="220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fornecer informações </a:t>
            </a:r>
            <a:r>
              <a:rPr lang="pt-BR" sz="220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precisas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para um sistema de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aeração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completo e automático.</a:t>
            </a:r>
          </a:p>
          <a:p>
            <a:pPr algn="l" fontAlgn="base"/>
            <a:endParaRPr lang="pt-BR" sz="2400" dirty="0">
              <a:solidFill>
                <a:srgbClr val="71979C"/>
              </a:solidFill>
              <a:latin typeface="Barlow" panose="020B0604020202020204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D04A1A-90C9-4348-8218-0471885CCDA9}"/>
              </a:ext>
            </a:extLst>
          </p:cNvPr>
          <p:cNvSpPr txBox="1"/>
          <p:nvPr/>
        </p:nvSpPr>
        <p:spPr>
          <a:xfrm>
            <a:off x="6270443" y="3715675"/>
            <a:ext cx="3798629" cy="2862322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Temperatura do </a:t>
            </a:r>
            <a:r>
              <a:rPr lang="pt-BR" dirty="0" smtClean="0">
                <a:latin typeface="Barlow" panose="020B0604020202020204" pitchFamily="2" charset="0"/>
              </a:rPr>
              <a:t>Ar</a:t>
            </a:r>
            <a:endParaRPr lang="pt-BR" dirty="0">
              <a:latin typeface="Barlow" panose="020B0604020202020204" pitchFamily="2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Velocidade e D</a:t>
            </a:r>
            <a:r>
              <a:rPr lang="pt-BR" dirty="0" smtClean="0">
                <a:latin typeface="Barlow" panose="020B0604020202020204" pitchFamily="2" charset="0"/>
              </a:rPr>
              <a:t>ireção </a:t>
            </a:r>
            <a:r>
              <a:rPr lang="pt-BR" dirty="0">
                <a:latin typeface="Barlow" panose="020B0604020202020204" pitchFamily="2" charset="0"/>
              </a:rPr>
              <a:t>do </a:t>
            </a:r>
            <a:r>
              <a:rPr lang="pt-BR" dirty="0" smtClean="0">
                <a:latin typeface="Barlow" panose="020B0604020202020204" pitchFamily="2" charset="0"/>
              </a:rPr>
              <a:t>Vento</a:t>
            </a:r>
            <a:endParaRPr lang="pt-BR" dirty="0">
              <a:latin typeface="Barlow" panose="020B0604020202020204" pitchFamily="2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Umidade do </a:t>
            </a:r>
            <a:r>
              <a:rPr lang="pt-BR" dirty="0" smtClean="0">
                <a:latin typeface="Barlow" panose="020B0604020202020204" pitchFamily="2" charset="0"/>
              </a:rPr>
              <a:t>Ar</a:t>
            </a:r>
            <a:endParaRPr lang="pt-BR" dirty="0">
              <a:latin typeface="Barlow" panose="020B0604020202020204" pitchFamily="2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Radiação </a:t>
            </a:r>
            <a:r>
              <a:rPr lang="pt-BR" dirty="0" smtClean="0">
                <a:latin typeface="Barlow" panose="020B0604020202020204" pitchFamily="2" charset="0"/>
              </a:rPr>
              <a:t>Solar</a:t>
            </a:r>
            <a:endParaRPr lang="pt-BR" dirty="0">
              <a:latin typeface="Barlow" panose="020B0604020202020204" pitchFamily="2" charset="0"/>
            </a:endParaRP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Chuva</a:t>
            </a:r>
          </a:p>
          <a:p>
            <a:pPr marL="285750" indent="-285750"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Barlow" panose="020B0604020202020204" pitchFamily="2" charset="0"/>
              </a:rPr>
              <a:t>Pressão </a:t>
            </a:r>
            <a:r>
              <a:rPr lang="pt-BR" dirty="0" smtClean="0">
                <a:latin typeface="Barlow" panose="020B0604020202020204" pitchFamily="2" charset="0"/>
              </a:rPr>
              <a:t>Atmosférica </a:t>
            </a:r>
            <a:endParaRPr lang="pt-BR" dirty="0">
              <a:latin typeface="Barlow" panose="020B0604020202020204" pitchFamily="2" charset="0"/>
            </a:endParaRPr>
          </a:p>
          <a:p>
            <a:pPr algn="l" fontAlgn="base"/>
            <a:endParaRPr lang="pt-BR" sz="1800" dirty="0">
              <a:solidFill>
                <a:srgbClr val="71979C"/>
              </a:solidFill>
              <a:latin typeface="Barlow" panose="020B0604020202020204" pitchFamily="2" charset="0"/>
            </a:endParaRPr>
          </a:p>
        </p:txBody>
      </p:sp>
      <p:pic>
        <p:nvPicPr>
          <p:cNvPr id="6146" name="Picture 2" descr="Estação Meteorológica é instalada na Cooperativa Copercampos - Sigm...">
            <a:extLst>
              <a:ext uri="{FF2B5EF4-FFF2-40B4-BE49-F238E27FC236}">
                <a16:creationId xmlns:a16="http://schemas.microsoft.com/office/drawing/2014/main" id="{D921E031-4720-4FB1-AEE0-B5948153D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82" y="3752364"/>
            <a:ext cx="3623424" cy="2908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284242-6C20-4F79-BE79-EADA890059E7}"/>
              </a:ext>
            </a:extLst>
          </p:cNvPr>
          <p:cNvSpPr txBox="1"/>
          <p:nvPr/>
        </p:nvSpPr>
        <p:spPr>
          <a:xfrm>
            <a:off x="3522168" y="683353"/>
            <a:ext cx="4188818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ESTAÇÃO METEREOLÓGICA</a:t>
            </a:r>
            <a:endParaRPr lang="pt-BR" sz="2500" b="1" dirty="0">
              <a:solidFill>
                <a:srgbClr val="71979C"/>
              </a:solidFill>
              <a:latin typeface="Barlow" panose="020B0604020202020204" pitchFamily="2" charset="0"/>
            </a:endParaRPr>
          </a:p>
          <a:p>
            <a:pPr algn="l" fontAlgn="base"/>
            <a:endParaRPr lang="pt-BR" sz="1800" b="1" i="0" dirty="0">
              <a:solidFill>
                <a:srgbClr val="71979C"/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2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ATORES DETERMINANTES DA QUALIDADE DE SEMENTES NO ARMAZENAMENTO - ppt video  online carregar">
            <a:extLst>
              <a:ext uri="{FF2B5EF4-FFF2-40B4-BE49-F238E27FC236}">
                <a16:creationId xmlns:a16="http://schemas.microsoft.com/office/drawing/2014/main" id="{7FF0F7D8-56B1-439E-917F-A1CE1DD1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70" y="4110634"/>
            <a:ext cx="4562336" cy="26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563" y="98047"/>
            <a:ext cx="2459854" cy="97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E72C93-EEE5-4E2C-8BC5-7C3C8DB0180E}"/>
              </a:ext>
            </a:extLst>
          </p:cNvPr>
          <p:cNvSpPr txBox="1"/>
          <p:nvPr/>
        </p:nvSpPr>
        <p:spPr>
          <a:xfrm>
            <a:off x="726393" y="1222373"/>
            <a:ext cx="4514347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2200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Por que e</a:t>
            </a:r>
            <a:r>
              <a:rPr lang="pt-BR" sz="22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le </a:t>
            </a:r>
            <a:r>
              <a:rPr lang="pt-BR" sz="2200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é t</a:t>
            </a:r>
            <a:r>
              <a:rPr lang="pt-BR" sz="22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ão </a:t>
            </a:r>
            <a:r>
              <a:rPr lang="pt-BR" sz="2200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i</a:t>
            </a:r>
            <a:r>
              <a:rPr lang="pt-BR" sz="22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mportante ?</a:t>
            </a:r>
            <a:endParaRPr lang="pt-BR" sz="2200" b="1" dirty="0">
              <a:solidFill>
                <a:schemeClr val="accent1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 fontAlgn="base"/>
            <a:endParaRPr lang="pt-BR" sz="2400" b="1" dirty="0">
              <a:solidFill>
                <a:srgbClr val="71979C"/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A exatidão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nas informações de temperatura e umidade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relativa do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ar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possibilitam deixar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estável o teor de água do grão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l" fontAlgn="base"/>
            <a:endParaRPr lang="pt-BR" sz="2400" dirty="0">
              <a:solidFill>
                <a:srgbClr val="71979C"/>
              </a:solidFill>
              <a:latin typeface="Barlow" panose="020B0604020202020204" pitchFamily="2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75B7DA-E8F2-4DD5-9DAA-4178AF35744C}"/>
              </a:ext>
            </a:extLst>
          </p:cNvPr>
          <p:cNvSpPr txBox="1"/>
          <p:nvPr/>
        </p:nvSpPr>
        <p:spPr>
          <a:xfrm>
            <a:off x="679024" y="346620"/>
            <a:ext cx="49430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EQUILÍBRIO HIGROSCÓPICO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E72C93-EEE5-4E2C-8BC5-7C3C8DB0180E}"/>
              </a:ext>
            </a:extLst>
          </p:cNvPr>
          <p:cNvSpPr txBox="1"/>
          <p:nvPr/>
        </p:nvSpPr>
        <p:spPr>
          <a:xfrm>
            <a:off x="7287904" y="1835458"/>
            <a:ext cx="4231593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Quando o teor de água do grão se encontra estável com a temperatura e umidade relativa do ar, ou seja,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não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há troca de água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entre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o grão e o ambiente, pode–se equilíbrio higroscópico.</a:t>
            </a:r>
          </a:p>
          <a:p>
            <a:pPr algn="l" fontAlgn="base"/>
            <a:endParaRPr lang="pt-BR" sz="2400" dirty="0">
              <a:solidFill>
                <a:srgbClr val="71979C"/>
              </a:solidFill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39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D307CF-04BE-47F9-AA35-1D8F403AE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245" y="4394579"/>
            <a:ext cx="7451677" cy="21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395" y="240352"/>
            <a:ext cx="2510406" cy="99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E72C93-EEE5-4E2C-8BC5-7C3C8DB0180E}"/>
              </a:ext>
            </a:extLst>
          </p:cNvPr>
          <p:cNvSpPr txBox="1"/>
          <p:nvPr/>
        </p:nvSpPr>
        <p:spPr>
          <a:xfrm>
            <a:off x="665199" y="1420589"/>
            <a:ext cx="108616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pt-BR" sz="2200" b="1" dirty="0">
              <a:solidFill>
                <a:srgbClr val="71979C"/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b="1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Horário P</a:t>
            </a:r>
            <a:r>
              <a:rPr lang="pt-BR" sz="2200" b="1" dirty="0" smtClean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onta</a:t>
            </a:r>
            <a:r>
              <a:rPr lang="pt-BR" sz="2200" b="1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: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Período de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3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horas consecutivas, em que o valor da energia pode ser até triplicado, sendo definido pela concessionaria local, geralmente das 18h às 21h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.</a:t>
            </a:r>
          </a:p>
          <a:p>
            <a:pPr algn="just" fontAlgn="base">
              <a:lnSpc>
                <a:spcPct val="150000"/>
              </a:lnSpc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b="1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Horário </a:t>
            </a:r>
            <a:r>
              <a:rPr lang="pt-BR" sz="2200" b="1" dirty="0" smtClean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Fora </a:t>
            </a:r>
            <a:r>
              <a:rPr lang="pt-BR" sz="2200" b="1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P</a:t>
            </a:r>
            <a:r>
              <a:rPr lang="pt-BR" sz="2200" b="1" dirty="0" smtClean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onta</a:t>
            </a:r>
            <a:r>
              <a:rPr lang="pt-BR" sz="2200" b="1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: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Demais horários do dia em que o valor da energia é cobrada normalmente.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75B7DA-E8F2-4DD5-9DAA-4178AF35744C}"/>
              </a:ext>
            </a:extLst>
          </p:cNvPr>
          <p:cNvSpPr txBox="1"/>
          <p:nvPr/>
        </p:nvSpPr>
        <p:spPr>
          <a:xfrm>
            <a:off x="665198" y="988350"/>
            <a:ext cx="43708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CONSUMO DE ENERGIA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135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2" y="0"/>
            <a:ext cx="2418795" cy="95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5E72C93-EEE5-4E2C-8BC5-7C3C8DB0180E}"/>
              </a:ext>
            </a:extLst>
          </p:cNvPr>
          <p:cNvSpPr txBox="1"/>
          <p:nvPr/>
        </p:nvSpPr>
        <p:spPr>
          <a:xfrm>
            <a:off x="650542" y="1229521"/>
            <a:ext cx="1125030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2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COMUNICAÇÕES POR UM CABO!</a:t>
            </a:r>
          </a:p>
          <a:p>
            <a:pPr algn="just" fontAlgn="base">
              <a:lnSpc>
                <a:spcPct val="150000"/>
              </a:lnSpc>
            </a:pPr>
            <a:endParaRPr lang="pt-BR" sz="2200" b="1" dirty="0">
              <a:solidFill>
                <a:srgbClr val="71979C"/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Diferente de outros modelos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encontrados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no mercado, a implementação de nosso sistema é muito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simples ! </a:t>
            </a:r>
          </a:p>
          <a:p>
            <a:pPr algn="just" fontAlgn="base">
              <a:lnSpc>
                <a:spcPct val="150000"/>
              </a:lnSpc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Em modelos convencionais  é necessário vários cabos de compensação para cada pêndulo, já em nosso sistema, a comunicação é feita somente por </a:t>
            </a:r>
            <a:r>
              <a:rPr lang="pt-BR" sz="2200" b="1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UM CABO DE ETHERNET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20B0604020202020204" pitchFamily="2" charset="0"/>
              </a:rPr>
              <a:t>até o controlador, ou seja, a infraestrutura e os equipamentos utilizados serão incrivelmente menores comparados com os outros modelos, sendo assim o TEMPO e o GASTO de implementação vão ser consideravelmente menores.</a:t>
            </a:r>
          </a:p>
        </p:txBody>
      </p:sp>
      <p:pic>
        <p:nvPicPr>
          <p:cNvPr id="4098" name="Picture 2" descr="Cabo De Rede Ethernet 1000mbps - Cat 6 - Blindado - 15 Metros - Orico -  Pug-c6-150 - Azul | KaBuM!">
            <a:extLst>
              <a:ext uri="{FF2B5EF4-FFF2-40B4-BE49-F238E27FC236}">
                <a16:creationId xmlns:a16="http://schemas.microsoft.com/office/drawing/2014/main" id="{B35351AB-2E0C-46A9-BAFB-A74FC4E9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65440" y="369101"/>
            <a:ext cx="1720840" cy="1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6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41" y="245660"/>
            <a:ext cx="2405147" cy="9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14FE57-CF37-4A1A-9EF9-622E1671BEED}"/>
              </a:ext>
            </a:extLst>
          </p:cNvPr>
          <p:cNvSpPr txBox="1"/>
          <p:nvPr/>
        </p:nvSpPr>
        <p:spPr>
          <a:xfrm>
            <a:off x="1153684" y="1321022"/>
            <a:ext cx="10092071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EM RESUMO:</a:t>
            </a:r>
            <a:endParaRPr lang="pt-BR" sz="2400" b="1" dirty="0" smtClean="0">
              <a:solidFill>
                <a:schemeClr val="accent1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endParaRPr lang="pt-BR" sz="2400" dirty="0">
              <a:latin typeface="Barlow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Acionamento dos motores de acordo com a real necessidade, considerando equilíbrio higroscópico, fatores de clima, horários entre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outros;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Otimização de qualidade do grão, economia de energia e redução dos custos de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operação;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Possibilidade de integração com qualquer sistema controlador de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aeração.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26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3" y="179011"/>
            <a:ext cx="1982067" cy="78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trol2">
            <a:extLst>
              <a:ext uri="{FF2B5EF4-FFF2-40B4-BE49-F238E27FC236}">
                <a16:creationId xmlns:a16="http://schemas.microsoft.com/office/drawing/2014/main" id="{51867D4F-1E8F-4007-A75D-294930E39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39" y="3825960"/>
            <a:ext cx="3814549" cy="2665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26F85C8-1401-446C-8D35-7EA748FFA2B9}"/>
              </a:ext>
            </a:extLst>
          </p:cNvPr>
          <p:cNvSpPr txBox="1"/>
          <p:nvPr/>
        </p:nvSpPr>
        <p:spPr>
          <a:xfrm>
            <a:off x="716507" y="1456979"/>
            <a:ext cx="10174406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0000500000000000000" pitchFamily="2" charset="0"/>
              </a:rPr>
              <a:t>A empresa preza pela organização, por isso desenvolvemos projetos de infraestrutura de bandejamento aplicado para cada tipo de necessidade industrial, garantindo um bom trabalho e dando total satisfação na organização dos condutores seja eles de sinal, potência ou comunicação.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pt-BR" dirty="0">
                <a:latin typeface="Barlow" panose="00000500000000000000" pitchFamily="2" charset="0"/>
              </a:rPr>
              <a:t/>
            </a:r>
            <a:br>
              <a:rPr lang="pt-BR" dirty="0">
                <a:latin typeface="Barlow" panose="00000500000000000000" pitchFamily="2" charset="0"/>
              </a:rPr>
            </a:br>
            <a:endParaRPr lang="pt-BR" dirty="0">
              <a:latin typeface="Barlow" panose="00000500000000000000" pitchFamily="2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D12EA5-B682-4218-B18B-34F5BF633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910" y="3643952"/>
            <a:ext cx="1812087" cy="31042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C60953-9F07-4F75-A172-7903281C2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919" y="3643952"/>
            <a:ext cx="1812088" cy="310421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E1AC8F4-2D3C-4822-A652-E048E51A9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143" y="3580572"/>
            <a:ext cx="1898770" cy="325270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BF125A0-E0DA-4BC2-9785-984D274343F7}"/>
              </a:ext>
            </a:extLst>
          </p:cNvPr>
          <p:cNvSpPr txBox="1"/>
          <p:nvPr/>
        </p:nvSpPr>
        <p:spPr>
          <a:xfrm>
            <a:off x="4389806" y="332972"/>
            <a:ext cx="427838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20B0604020202020204" pitchFamily="2" charset="0"/>
              </a:rPr>
              <a:t>INFRAESTRUTURA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728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73" y="241712"/>
            <a:ext cx="1840222" cy="7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0A394FB-3F74-4F8C-9EB9-807CFB7C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33" y="3371422"/>
            <a:ext cx="1658270" cy="329992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B2D500-FD3B-4D70-9D9F-50B73099C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114" y="3153393"/>
            <a:ext cx="1767833" cy="35179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C32BB8-CFD0-4118-9CF6-B0478E6C3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847" y="3149327"/>
            <a:ext cx="4891090" cy="352201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9FFFB5-3EFB-4136-9B6C-2BAD32050C51}"/>
              </a:ext>
            </a:extLst>
          </p:cNvPr>
          <p:cNvSpPr txBox="1"/>
          <p:nvPr/>
        </p:nvSpPr>
        <p:spPr>
          <a:xfrm>
            <a:off x="1650912" y="2779995"/>
            <a:ext cx="889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Layout</a:t>
            </a:r>
            <a:endParaRPr lang="pt-BR" sz="1800" b="1" dirty="0">
              <a:solidFill>
                <a:schemeClr val="accent1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E377D67-36CF-4964-8A08-FCE8D2B9C9AE}"/>
              </a:ext>
            </a:extLst>
          </p:cNvPr>
          <p:cNvSpPr txBox="1"/>
          <p:nvPr/>
        </p:nvSpPr>
        <p:spPr>
          <a:xfrm>
            <a:off x="4485325" y="2758113"/>
            <a:ext cx="889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Layout</a:t>
            </a:r>
            <a:endParaRPr lang="pt-BR" sz="1800" b="1" dirty="0">
              <a:solidFill>
                <a:schemeClr val="accent1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5B76E9-D28E-4A03-AA9D-D7E217FCD5E5}"/>
              </a:ext>
            </a:extLst>
          </p:cNvPr>
          <p:cNvSpPr txBox="1"/>
          <p:nvPr/>
        </p:nvSpPr>
        <p:spPr>
          <a:xfrm>
            <a:off x="8575441" y="2720616"/>
            <a:ext cx="1187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Diagrama</a:t>
            </a:r>
            <a:endParaRPr lang="pt-BR" sz="1800" b="1" dirty="0">
              <a:solidFill>
                <a:schemeClr val="accent1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9AB7FDF-BAB1-416B-B165-AE7EEB131DF7}"/>
              </a:ext>
            </a:extLst>
          </p:cNvPr>
          <p:cNvSpPr txBox="1"/>
          <p:nvPr/>
        </p:nvSpPr>
        <p:spPr>
          <a:xfrm>
            <a:off x="5068973" y="505073"/>
            <a:ext cx="208632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PROJETOS</a:t>
            </a:r>
          </a:p>
          <a:p>
            <a:pPr algn="l" fontAlgn="base"/>
            <a:endParaRPr lang="pt-BR" sz="18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2C7F4A-A5D1-4E55-BBDE-C345E4B9060E}"/>
              </a:ext>
            </a:extLst>
          </p:cNvPr>
          <p:cNvSpPr txBox="1"/>
          <p:nvPr/>
        </p:nvSpPr>
        <p:spPr>
          <a:xfrm>
            <a:off x="805179" y="1137153"/>
            <a:ext cx="1054975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pt-BR" dirty="0">
                <a:latin typeface="Barlow" panose="020B0604020202020204"/>
              </a:rPr>
              <a:t>Trabalhamos com profissionais capacitados para elaborar todo o projeto elétrico (Layout, Diagrama Força e Comando) obedecendo todas as normas (</a:t>
            </a:r>
            <a:r>
              <a:rPr lang="pt-BR" dirty="0" err="1">
                <a:latin typeface="Barlow" panose="020B0604020202020204"/>
              </a:rPr>
              <a:t>NR’s</a:t>
            </a:r>
            <a:r>
              <a:rPr lang="pt-BR" dirty="0">
                <a:latin typeface="Barlow" panose="020B0604020202020204"/>
              </a:rPr>
              <a:t>), </a:t>
            </a:r>
            <a:r>
              <a:rPr lang="pt-BR" dirty="0" smtClean="0">
                <a:latin typeface="Barlow" panose="020B0604020202020204"/>
              </a:rPr>
              <a:t>oferecendo </a:t>
            </a:r>
            <a:r>
              <a:rPr lang="pt-BR" dirty="0">
                <a:latin typeface="Barlow" panose="020B0604020202020204"/>
              </a:rPr>
              <a:t>ao cliente segurança e certeza de satisfação no investimento para o meio industrial.</a:t>
            </a:r>
          </a:p>
        </p:txBody>
      </p:sp>
    </p:spTree>
    <p:extLst>
      <p:ext uri="{BB962C8B-B14F-4D97-AF65-F5344CB8AC3E}">
        <p14:creationId xmlns:p14="http://schemas.microsoft.com/office/powerpoint/2010/main" val="3159540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1" y="111654"/>
            <a:ext cx="2025888" cy="80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24F38FE-E1A7-4478-A52C-CC91CD83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390" y="3476146"/>
            <a:ext cx="2388574" cy="313984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DF6960E-42D5-41D7-A060-BCC2FEC9D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9718" y="3443378"/>
            <a:ext cx="2441358" cy="320538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1B1D993-62FC-4620-A2BF-60107C72D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902" y="512820"/>
            <a:ext cx="3122964" cy="27432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5BCA117-F949-4448-9D99-0058CD75AF94}"/>
              </a:ext>
            </a:extLst>
          </p:cNvPr>
          <p:cNvSpPr txBox="1"/>
          <p:nvPr/>
        </p:nvSpPr>
        <p:spPr>
          <a:xfrm>
            <a:off x="1921662" y="984079"/>
            <a:ext cx="235594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CCM’s</a:t>
            </a:r>
            <a:endParaRPr lang="pt-BR" sz="2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8A24D1-D60F-482B-AABE-3F530E2C11C0}"/>
              </a:ext>
            </a:extLst>
          </p:cNvPr>
          <p:cNvSpPr txBox="1"/>
          <p:nvPr/>
        </p:nvSpPr>
        <p:spPr>
          <a:xfrm>
            <a:off x="517044" y="2047164"/>
            <a:ext cx="5891969" cy="4188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latin typeface="Barlow" panose="020B0604020202020204"/>
              </a:rPr>
              <a:t>Os painéis montados são de ótima </a:t>
            </a:r>
            <a:r>
              <a:rPr lang="pt-BR" sz="2000" dirty="0" smtClean="0">
                <a:latin typeface="Barlow" panose="020B0604020202020204"/>
              </a:rPr>
              <a:t>qualidade, </a:t>
            </a:r>
            <a:r>
              <a:rPr lang="pt-BR" sz="2000" dirty="0">
                <a:latin typeface="Barlow" panose="020B0604020202020204"/>
              </a:rPr>
              <a:t>obedecendo todos os critérios </a:t>
            </a:r>
            <a:r>
              <a:rPr lang="pt-BR" sz="2000" dirty="0" smtClean="0">
                <a:latin typeface="Barlow" panose="020B0604020202020204"/>
              </a:rPr>
              <a:t>técnicos, </a:t>
            </a:r>
            <a:r>
              <a:rPr lang="pt-BR" sz="2000" dirty="0">
                <a:latin typeface="Barlow" panose="020B0604020202020204"/>
              </a:rPr>
              <a:t>visando sempre uma qualidade padrão digna de conceitos industriais, por isso trabalhamos com materiais e fabricantes </a:t>
            </a:r>
            <a:r>
              <a:rPr lang="pt-BR" sz="2000" dirty="0" smtClean="0">
                <a:latin typeface="Barlow" panose="020B0604020202020204"/>
              </a:rPr>
              <a:t>respeitados </a:t>
            </a:r>
            <a:r>
              <a:rPr lang="pt-BR" sz="2000" dirty="0">
                <a:latin typeface="Barlow" panose="020B0604020202020204"/>
              </a:rPr>
              <a:t>no mercado </a:t>
            </a:r>
            <a:r>
              <a:rPr lang="pt-BR" sz="2000" dirty="0" smtClean="0">
                <a:latin typeface="Barlow" panose="020B0604020202020204"/>
              </a:rPr>
              <a:t>industrial.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latin typeface="Barlow" panose="020B0604020202020204"/>
            </a:endParaRPr>
          </a:p>
          <a:p>
            <a:pPr algn="just">
              <a:lnSpc>
                <a:spcPct val="150000"/>
              </a:lnSpc>
            </a:pPr>
            <a:r>
              <a:rPr lang="pt-BR" sz="2000" dirty="0" smtClean="0">
                <a:latin typeface="Barlow" panose="020B0604020202020204"/>
              </a:rPr>
              <a:t> </a:t>
            </a:r>
            <a:r>
              <a:rPr lang="pt-BR" sz="2000" dirty="0">
                <a:latin typeface="Barlow" panose="020B0604020202020204"/>
              </a:rPr>
              <a:t>Os painéis montados passam por testes antes do </a:t>
            </a:r>
            <a:r>
              <a:rPr lang="pt-BR" sz="2000" i="1" dirty="0">
                <a:latin typeface="Barlow" panose="020B0604020202020204"/>
              </a:rPr>
              <a:t>startup</a:t>
            </a:r>
            <a:r>
              <a:rPr lang="pt-BR" sz="2000" dirty="0">
                <a:latin typeface="Barlow" panose="020B0604020202020204"/>
              </a:rPr>
              <a:t> evitando possíveis atrasos na entrega dos </a:t>
            </a:r>
            <a:r>
              <a:rPr lang="pt-BR" sz="2000" dirty="0" smtClean="0">
                <a:latin typeface="Barlow" panose="020B0604020202020204"/>
              </a:rPr>
              <a:t>serviços.</a:t>
            </a:r>
            <a:endParaRPr lang="pt-BR" sz="2000" dirty="0">
              <a:latin typeface="Barlow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1767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3" y="1"/>
            <a:ext cx="1805895" cy="7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FD4854-2D23-433E-B63F-2D5C3E89F0EE}"/>
              </a:ext>
            </a:extLst>
          </p:cNvPr>
          <p:cNvSpPr txBox="1"/>
          <p:nvPr/>
        </p:nvSpPr>
        <p:spPr>
          <a:xfrm>
            <a:off x="4903628" y="253541"/>
            <a:ext cx="383093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SUPERVISÓRIO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4F2C77-D4F7-4FF2-9FF3-FBBE6F363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19" y="2982327"/>
            <a:ext cx="6003606" cy="3729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F6B97F-993D-4F76-A17C-FCB5C2C6D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4" y="2982327"/>
            <a:ext cx="5808677" cy="3729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FD83243-2392-4D60-9E34-671E6AAB2D9B}"/>
              </a:ext>
            </a:extLst>
          </p:cNvPr>
          <p:cNvSpPr txBox="1"/>
          <p:nvPr/>
        </p:nvSpPr>
        <p:spPr>
          <a:xfrm>
            <a:off x="199622" y="951002"/>
            <a:ext cx="117927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Contamos com programadores capacitados </a:t>
            </a:r>
            <a:r>
              <a:rPr lang="pt-BR" dirty="0" smtClean="0"/>
              <a:t>à </a:t>
            </a:r>
            <a:r>
              <a:rPr lang="pt-BR" dirty="0"/>
              <a:t>entender o processo e desenvolver softwares (CLP Siemens, Rockwell, GE </a:t>
            </a:r>
            <a:r>
              <a:rPr lang="pt-BR" dirty="0" err="1"/>
              <a:t>Fanuc</a:t>
            </a:r>
            <a:r>
              <a:rPr lang="pt-BR" dirty="0"/>
              <a:t> entre outros</a:t>
            </a:r>
            <a:r>
              <a:rPr lang="pt-BR" dirty="0" smtClean="0"/>
              <a:t>), </a:t>
            </a:r>
            <a:r>
              <a:rPr lang="pt-BR" dirty="0"/>
              <a:t>que lhe dará uma certeza de produtividade e confiabilidade do processo lhe garantido a lucratividade dos negócios.</a:t>
            </a:r>
          </a:p>
          <a:p>
            <a:pPr algn="just"/>
            <a:r>
              <a:rPr lang="pt-BR" dirty="0"/>
              <a:t>Com a tecnologia de desenvolvimento utilizada a integração com softwares de gestão (relatórios de produtividade, controle de estoque, qualidade e etc.) e possível ser realizada de forma mais amigável.</a:t>
            </a:r>
          </a:p>
          <a:p>
            <a:pPr algn="just"/>
            <a:r>
              <a:rPr lang="pt-BR" dirty="0"/>
              <a:t>Desenvolvemos sistemas de supervisão de acordo com chão de fábrica com desenhos de máquinas e processos modelados em 3D, 2D ou de acordo com o padrão do cliente facilitando assim a operação e a interação do operador (a).</a:t>
            </a:r>
          </a:p>
        </p:txBody>
      </p:sp>
    </p:spTree>
    <p:extLst>
      <p:ext uri="{BB962C8B-B14F-4D97-AF65-F5344CB8AC3E}">
        <p14:creationId xmlns:p14="http://schemas.microsoft.com/office/powerpoint/2010/main" val="319192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" y="235131"/>
            <a:ext cx="2103121" cy="83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14FE57-CF37-4A1A-9EF9-622E1671BEED}"/>
              </a:ext>
            </a:extLst>
          </p:cNvPr>
          <p:cNvSpPr txBox="1"/>
          <p:nvPr/>
        </p:nvSpPr>
        <p:spPr>
          <a:xfrm>
            <a:off x="614692" y="1143000"/>
            <a:ext cx="7510405" cy="53091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 smtClean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CONTROLTECH MATERIAIS ELÉTRICOS E HIDRÁULICOS</a:t>
            </a:r>
            <a:endParaRPr lang="pt-BR" sz="2400" b="1" dirty="0">
              <a:solidFill>
                <a:schemeClr val="accent1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Em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2020,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 </a:t>
            </a:r>
            <a:r>
              <a:rPr lang="pt-BR" sz="2200" dirty="0" err="1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Controltech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deu um novo passo 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inaugurou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 sua loja de Materiais Elétricos e Hidráulicos em Rio Verde – GO.</a:t>
            </a:r>
          </a:p>
          <a:p>
            <a:pPr algn="just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Em parceria com grandes marcas como Siemens, Bosch, Tramontina entre outras grandes marcas de conceito no mercado, a loja vem sendo um sucesso e referência de comprometimento com o seu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cliente.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848" y="3410502"/>
            <a:ext cx="2869792" cy="309589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9401" t="24226" b="19719"/>
          <a:stretch/>
        </p:blipFill>
        <p:spPr>
          <a:xfrm>
            <a:off x="9418321" y="391885"/>
            <a:ext cx="2024742" cy="25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8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1F86AD-A54D-4C98-A872-E54CA312C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9" y="52125"/>
            <a:ext cx="2886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12EA1E0-0951-4A5B-B8D2-C7C8D052296E}"/>
              </a:ext>
            </a:extLst>
          </p:cNvPr>
          <p:cNvSpPr txBox="1"/>
          <p:nvPr/>
        </p:nvSpPr>
        <p:spPr>
          <a:xfrm>
            <a:off x="819409" y="2456795"/>
            <a:ext cx="10264929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Quem </a:t>
            </a:r>
            <a:r>
              <a:rPr lang="pt-BR" sz="2800" b="1" i="0" dirty="0" smtClean="0">
                <a:solidFill>
                  <a:schemeClr val="accent1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Somos</a:t>
            </a:r>
            <a:r>
              <a:rPr lang="pt-BR" sz="2800" b="1" i="0" dirty="0">
                <a:solidFill>
                  <a:schemeClr val="accent1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?</a:t>
            </a:r>
          </a:p>
          <a:p>
            <a:pPr algn="just" fontAlgn="base">
              <a:lnSpc>
                <a:spcPct val="150000"/>
              </a:lnSpc>
            </a:pPr>
            <a:endParaRPr lang="pt-BR" sz="2200" b="1" i="0" dirty="0">
              <a:solidFill>
                <a:schemeClr val="accent1">
                  <a:lumMod val="50000"/>
                </a:schemeClr>
              </a:solidFill>
              <a:effectLst/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A </a:t>
            </a:r>
            <a:r>
              <a:rPr lang="pt-BR" sz="2200" b="1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CONTROLTECH AUTOMAÇÃO INDUSTRIAL </a:t>
            </a:r>
            <a:r>
              <a:rPr lang="pt-BR" sz="2200" b="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foi fundada </a:t>
            </a: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em </a:t>
            </a:r>
            <a:r>
              <a:rPr lang="pt-BR" sz="2200" b="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2011, atuando </a:t>
            </a: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fortemente no mercado de manutenção, consultoria e desenvolvimento de projetos no setor automação industrial. </a:t>
            </a:r>
            <a:r>
              <a:rPr lang="pt-BR" sz="2200" b="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Em 2015 foi criada a divisão de elétrica, o que assegura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processos cada vez </a:t>
            </a:r>
            <a:r>
              <a:rPr lang="pt-BR" sz="2200" b="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mais </a:t>
            </a: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eficientes e </a:t>
            </a:r>
            <a:r>
              <a:rPr lang="pt-BR" sz="2200" b="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eficazes, </a:t>
            </a:r>
            <a:r>
              <a:rPr lang="pt-BR" sz="2200" b="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20B0604020202020204" pitchFamily="2" charset="0"/>
              </a:rPr>
              <a:t>com uma equipe qualificada para montagem de painéis (CCM) e infraestruturas.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03CF17-DC8C-4A53-BAD7-3B2FCD877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543" y="264294"/>
            <a:ext cx="5049669" cy="254714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2945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AB1626C2-2A50-4CC8-AA87-9779C615B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2" y="2553869"/>
            <a:ext cx="1530744" cy="128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hlinkClick r:id="rId4"/>
            <a:extLst>
              <a:ext uri="{FF2B5EF4-FFF2-40B4-BE49-F238E27FC236}">
                <a16:creationId xmlns:a16="http://schemas.microsoft.com/office/drawing/2014/main" id="{3CF793D4-CC68-4DE5-84B6-BFD9077C1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546" y="2475144"/>
            <a:ext cx="1541828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6"/>
            <a:extLst>
              <a:ext uri="{FF2B5EF4-FFF2-40B4-BE49-F238E27FC236}">
                <a16:creationId xmlns:a16="http://schemas.microsoft.com/office/drawing/2014/main" id="{C54AFBC5-9C59-482F-8F31-A5EF158C2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324" y="2481321"/>
            <a:ext cx="1530744" cy="143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8"/>
            <a:extLst>
              <a:ext uri="{FF2B5EF4-FFF2-40B4-BE49-F238E27FC236}">
                <a16:creationId xmlns:a16="http://schemas.microsoft.com/office/drawing/2014/main" id="{5518C82D-A2F5-4386-801A-E08AC805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990" y="2435999"/>
            <a:ext cx="1612061" cy="147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hlinkClick r:id="rId10"/>
            <a:extLst>
              <a:ext uri="{FF2B5EF4-FFF2-40B4-BE49-F238E27FC236}">
                <a16:creationId xmlns:a16="http://schemas.microsoft.com/office/drawing/2014/main" id="{920DD1E3-4C80-430B-BAF8-8557BEE5B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279" y="2538588"/>
            <a:ext cx="1530744" cy="132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12"/>
            <a:extLst>
              <a:ext uri="{FF2B5EF4-FFF2-40B4-BE49-F238E27FC236}">
                <a16:creationId xmlns:a16="http://schemas.microsoft.com/office/drawing/2014/main" id="{55F5D4E5-18E6-4DF7-B0CF-B55AD64F2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2" y="4386036"/>
            <a:ext cx="153074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hlinkClick r:id="rId14"/>
            <a:extLst>
              <a:ext uri="{FF2B5EF4-FFF2-40B4-BE49-F238E27FC236}">
                <a16:creationId xmlns:a16="http://schemas.microsoft.com/office/drawing/2014/main" id="{C6038A37-7A68-4C09-BD6B-A8A22782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506" y="4455093"/>
            <a:ext cx="1617860" cy="13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hlinkClick r:id="rId16"/>
            <a:extLst>
              <a:ext uri="{FF2B5EF4-FFF2-40B4-BE49-F238E27FC236}">
                <a16:creationId xmlns:a16="http://schemas.microsoft.com/office/drawing/2014/main" id="{44A09D57-A172-4B50-B6DA-93D45B19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235" y="4370582"/>
            <a:ext cx="1617860" cy="130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hlinkClick r:id="rId18"/>
            <a:extLst>
              <a:ext uri="{FF2B5EF4-FFF2-40B4-BE49-F238E27FC236}">
                <a16:creationId xmlns:a16="http://schemas.microsoft.com/office/drawing/2014/main" id="{0A093330-B9D2-43D5-94BE-243DCB906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018" y="4326365"/>
            <a:ext cx="1530744" cy="130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hlinkClick r:id="rId20"/>
            <a:extLst>
              <a:ext uri="{FF2B5EF4-FFF2-40B4-BE49-F238E27FC236}">
                <a16:creationId xmlns:a16="http://schemas.microsoft.com/office/drawing/2014/main" id="{B133B15D-DC2D-48EC-9463-B4F5C6D8F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986" y="4299593"/>
            <a:ext cx="1530744" cy="132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hlinkClick r:id="rId22"/>
            <a:extLst>
              <a:ext uri="{FF2B5EF4-FFF2-40B4-BE49-F238E27FC236}">
                <a16:creationId xmlns:a16="http://schemas.microsoft.com/office/drawing/2014/main" id="{EBC2BA84-0966-4F2A-B522-1ECA12E1F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853" y="4268350"/>
            <a:ext cx="1530744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D25F59A8-917B-4185-A22B-E519BE3A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018" y="2548814"/>
            <a:ext cx="1530744" cy="11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5345EC73-BD81-4117-B701-7EAE41F5E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3" y="0"/>
            <a:ext cx="2886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372A8DB-D0E7-4063-9788-B7224BD5FC23}"/>
              </a:ext>
            </a:extLst>
          </p:cNvPr>
          <p:cNvSpPr txBox="1"/>
          <p:nvPr/>
        </p:nvSpPr>
        <p:spPr>
          <a:xfrm>
            <a:off x="7968986" y="340667"/>
            <a:ext cx="404829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4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20B0604020202020204" pitchFamily="2" charset="0"/>
              </a:rPr>
              <a:t>CLIENTES / </a:t>
            </a:r>
            <a:r>
              <a:rPr lang="pt-BR" sz="25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20B0604020202020204" pitchFamily="2" charset="0"/>
              </a:rPr>
              <a:t>PARCEIROS</a:t>
            </a:r>
            <a:endParaRPr lang="pt-BR" sz="18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5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89D6BD-DDC8-4EDB-B56F-C49C66C8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552" y="907155"/>
            <a:ext cx="5196080" cy="42797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4BF190A-8C4D-490F-A3BB-BE846B429FCA}"/>
              </a:ext>
            </a:extLst>
          </p:cNvPr>
          <p:cNvSpPr txBox="1"/>
          <p:nvPr/>
        </p:nvSpPr>
        <p:spPr>
          <a:xfrm>
            <a:off x="3049137" y="5186872"/>
            <a:ext cx="60937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b="1" dirty="0">
                <a:latin typeface="Barlow" panose="020B0604020202020204" pitchFamily="2" charset="0"/>
              </a:rPr>
              <a:t>OBRIGADO!</a:t>
            </a:r>
          </a:p>
          <a:p>
            <a:pPr algn="ctr" fontAlgn="base"/>
            <a:endParaRPr lang="pt-BR" b="1" dirty="0">
              <a:solidFill>
                <a:schemeClr val="accent1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ctr" fontAlgn="base"/>
            <a:r>
              <a:rPr lang="pt-BR" i="1" dirty="0">
                <a:solidFill>
                  <a:schemeClr val="accent1">
                    <a:lumMod val="50000"/>
                  </a:schemeClr>
                </a:solidFill>
                <a:latin typeface="Barlow" panose="020B0604020202020204" pitchFamily="2" charset="0"/>
              </a:rPr>
              <a:t>Consultor de vendas: Kleyton Macedo</a:t>
            </a:r>
          </a:p>
          <a:p>
            <a:pPr algn="l" fontAlgn="base"/>
            <a:endParaRPr lang="pt-BR" b="1" dirty="0">
              <a:solidFill>
                <a:schemeClr val="accent1">
                  <a:lumMod val="50000"/>
                </a:schemeClr>
              </a:solidFill>
              <a:latin typeface="Barlow" panose="020B0604020202020204" pitchFamily="2" charset="0"/>
            </a:endParaRPr>
          </a:p>
          <a:p>
            <a:pPr algn="l" fontAlgn="base"/>
            <a:endParaRPr lang="pt-BR" sz="1800" b="1" i="0" dirty="0">
              <a:solidFill>
                <a:schemeClr val="accent1">
                  <a:lumMod val="50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4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96B6317-DD48-44F1-95E3-E5978C8B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9" y="0"/>
            <a:ext cx="2140462" cy="84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D9EC70-F6EA-46FB-A541-F18182875109}"/>
              </a:ext>
            </a:extLst>
          </p:cNvPr>
          <p:cNvSpPr txBox="1"/>
          <p:nvPr/>
        </p:nvSpPr>
        <p:spPr>
          <a:xfrm>
            <a:off x="491319" y="4614556"/>
            <a:ext cx="106316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 smtClean="0">
                <a:latin typeface="Barlow" panose="00000500000000000000" pitchFamily="2" charset="0"/>
              </a:rPr>
              <a:t>Funciona </a:t>
            </a:r>
            <a:r>
              <a:rPr lang="pt-BR" sz="1600" dirty="0">
                <a:latin typeface="Barlow" panose="00000500000000000000" pitchFamily="2" charset="0"/>
              </a:rPr>
              <a:t>monitorando a rotação de motores a fim de detectar </a:t>
            </a:r>
            <a:r>
              <a:rPr lang="pt-BR" sz="1600" dirty="0" smtClean="0">
                <a:latin typeface="Barlow" panose="00000500000000000000" pitchFamily="2" charset="0"/>
              </a:rPr>
              <a:t>rotações excessivas </a:t>
            </a:r>
            <a:r>
              <a:rPr lang="pt-BR" sz="1600" dirty="0">
                <a:latin typeface="Barlow" panose="00000500000000000000" pitchFamily="2" charset="0"/>
              </a:rPr>
              <a:t>ou baixas. Isso é feito por monitores de rotação no qual geram pulsos proporcionais ao giro do motor.</a:t>
            </a:r>
          </a:p>
          <a:p>
            <a:pPr algn="just"/>
            <a:endParaRPr lang="pt-BR" sz="1600" dirty="0">
              <a:latin typeface="Barlow" panose="00000500000000000000" pitchFamily="2" charset="0"/>
            </a:endParaRPr>
          </a:p>
          <a:p>
            <a:pPr algn="just"/>
            <a:r>
              <a:rPr lang="pt-BR" sz="1600" dirty="0">
                <a:latin typeface="Barlow" panose="00000500000000000000" pitchFamily="2" charset="0"/>
              </a:rPr>
              <a:t>Devido à sua construção mecânica, possui fácil acoplamento magnético ao eixo. É uma solução prática para problemas com monitoramento de rotação em qualquer equipamento de eixo rotativo.</a:t>
            </a:r>
          </a:p>
          <a:p>
            <a:pPr algn="just"/>
            <a:endParaRPr lang="pt-BR" sz="1600" dirty="0">
              <a:latin typeface="Barlow" panose="00000500000000000000" pitchFamily="2" charset="0"/>
            </a:endParaRPr>
          </a:p>
          <a:p>
            <a:pPr algn="just"/>
            <a:r>
              <a:rPr lang="pt-BR" sz="1600" dirty="0">
                <a:latin typeface="Barlow" panose="00000500000000000000" pitchFamily="2" charset="0"/>
              </a:rPr>
              <a:t>Aplicado em diversos lugares como por exemplo: t</a:t>
            </a:r>
            <a:r>
              <a:rPr lang="pt-BR" sz="1600" dirty="0" smtClean="0">
                <a:latin typeface="Barlow" panose="00000500000000000000" pitchFamily="2" charset="0"/>
              </a:rPr>
              <a:t>ransportadores </a:t>
            </a:r>
            <a:r>
              <a:rPr lang="pt-BR" sz="1600" dirty="0">
                <a:latin typeface="Barlow" panose="00000500000000000000" pitchFamily="2" charset="0"/>
              </a:rPr>
              <a:t>de correia, elevadores, roscas transportadoras e transportadores de arraste, entre outros...</a:t>
            </a:r>
          </a:p>
          <a:p>
            <a:endParaRPr lang="pt-B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CD463D-2254-4A04-B1F6-3F2C5433865A}"/>
              </a:ext>
            </a:extLst>
          </p:cNvPr>
          <p:cNvSpPr txBox="1"/>
          <p:nvPr/>
        </p:nvSpPr>
        <p:spPr>
          <a:xfrm>
            <a:off x="3605716" y="360095"/>
            <a:ext cx="52853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400" b="1" i="0" dirty="0">
                <a:solidFill>
                  <a:schemeClr val="accent1">
                    <a:lumMod val="75000"/>
                  </a:schemeClr>
                </a:solidFill>
                <a:effectLst/>
                <a:latin typeface="Barlow" panose="020B0604020202020204" pitchFamily="2" charset="0"/>
              </a:rPr>
              <a:t>MONITOR DE ROTAÇÃO – CTS100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5FD300-4CAD-4EF7-912F-2571D5EFF384}"/>
              </a:ext>
            </a:extLst>
          </p:cNvPr>
          <p:cNvSpPr txBox="1"/>
          <p:nvPr/>
        </p:nvSpPr>
        <p:spPr>
          <a:xfrm>
            <a:off x="6414808" y="1402413"/>
            <a:ext cx="4708117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just"/>
            <a:r>
              <a:rPr lang="pt-BR" sz="15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0000500000000000000" pitchFamily="2" charset="0"/>
              </a:rPr>
              <a:t>CARACTERÍSTICAS </a:t>
            </a:r>
            <a:r>
              <a:rPr lang="pt-BR" sz="1500" b="1" dirty="0" smtClean="0">
                <a:solidFill>
                  <a:schemeClr val="accent1">
                    <a:lumMod val="75000"/>
                  </a:schemeClr>
                </a:solidFill>
                <a:latin typeface="Barlow" panose="00000500000000000000" pitchFamily="2" charset="0"/>
              </a:rPr>
              <a:t>T</a:t>
            </a:r>
            <a:r>
              <a:rPr lang="pt-BR" sz="15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0000500000000000000" pitchFamily="2" charset="0"/>
              </a:rPr>
              <a:t>ÉCNICAS:</a:t>
            </a:r>
          </a:p>
          <a:p>
            <a:pPr algn="just"/>
            <a:endParaRPr lang="pt-BR" sz="1500" b="1" i="0" dirty="0" smtClean="0">
              <a:solidFill>
                <a:schemeClr val="accent1">
                  <a:lumMod val="75000"/>
                </a:schemeClr>
              </a:solidFill>
              <a:effectLst/>
              <a:latin typeface="Barlow" panose="00000500000000000000" pitchFamily="2" charset="0"/>
            </a:endParaRPr>
          </a:p>
          <a:p>
            <a:pPr algn="just"/>
            <a:endParaRPr lang="pt-BR" sz="1500" b="0" i="0" dirty="0">
              <a:solidFill>
                <a:srgbClr val="FF0000"/>
              </a:solidFill>
              <a:effectLst/>
              <a:latin typeface="Barlow" panose="00000500000000000000" pitchFamily="2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500" dirty="0">
                <a:latin typeface="Barlow" panose="00000500000000000000" pitchFamily="2" charset="0"/>
              </a:rPr>
              <a:t>Leituras </a:t>
            </a:r>
            <a:r>
              <a:rPr lang="pt-BR" sz="1500" b="0" i="0" dirty="0">
                <a:effectLst/>
                <a:latin typeface="Barlow" panose="00000500000000000000" pitchFamily="2" charset="0"/>
              </a:rPr>
              <a:t>velocidade de 0-100 rpm;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500" b="0" i="0" dirty="0">
                <a:effectLst/>
                <a:latin typeface="Barlow" panose="00000500000000000000" pitchFamily="2" charset="0"/>
              </a:rPr>
              <a:t>Possui protocolo aberto;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500" dirty="0">
                <a:latin typeface="Barlow" panose="00000500000000000000" pitchFamily="2" charset="0"/>
              </a:rPr>
              <a:t>Grau de Proteção IP65 (a prova de poeira e protegido contra jatos de água);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500" b="0" i="0" dirty="0">
                <a:effectLst/>
                <a:latin typeface="Barlow" panose="00000500000000000000" pitchFamily="2" charset="0"/>
              </a:rPr>
              <a:t>Fornece informações sobre a velocidade</a:t>
            </a:r>
            <a:r>
              <a:rPr lang="pt-BR" sz="1500" dirty="0">
                <a:latin typeface="Barlow" panose="00000500000000000000" pitchFamily="2" charset="0"/>
              </a:rPr>
              <a:t> </a:t>
            </a:r>
            <a:r>
              <a:rPr lang="pt-BR" sz="1500" b="0" i="0" dirty="0">
                <a:effectLst/>
                <a:latin typeface="Barlow" panose="00000500000000000000" pitchFamily="2" charset="0"/>
              </a:rPr>
              <a:t>ou rotação do eixo;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500" b="0" i="0" dirty="0">
                <a:effectLst/>
                <a:latin typeface="Barlow" panose="00000500000000000000" pitchFamily="2" charset="0"/>
              </a:rPr>
              <a:t>Para transportadores, elevadores, misturadores, ventiladores, bombas, trituradores e outros;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3D86BCD-3470-4ED6-BD90-77FCD3A17E1D}"/>
              </a:ext>
            </a:extLst>
          </p:cNvPr>
          <p:cNvSpPr txBox="1"/>
          <p:nvPr/>
        </p:nvSpPr>
        <p:spPr>
          <a:xfrm>
            <a:off x="116927" y="1947250"/>
            <a:ext cx="54568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580" algn="just">
              <a:lnSpc>
                <a:spcPct val="150000"/>
              </a:lnSpc>
              <a:spcAft>
                <a:spcPts val="1000"/>
              </a:spcAft>
            </a:pPr>
            <a:r>
              <a:rPr lang="pt-BR" sz="1600" dirty="0"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pt-BR" sz="1600" dirty="0" smtClean="0"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ste é um sensor </a:t>
            </a:r>
            <a:r>
              <a:rPr lang="pt-BR" sz="1600" dirty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desenvolvido e fabricado pela própria equipe de engenheiros da </a:t>
            </a:r>
            <a:r>
              <a:rPr lang="pt-BR" sz="1600" dirty="0" err="1" smtClean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Controltech</a:t>
            </a:r>
            <a:r>
              <a:rPr lang="pt-BR" sz="1600" dirty="0" smtClean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Ele possui </a:t>
            </a:r>
            <a:r>
              <a:rPr lang="pt-BR" sz="1600" dirty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uma grande precisão em suas medições, além de emitir alertas quando o equipamento venha a </a:t>
            </a:r>
            <a:r>
              <a:rPr lang="pt-BR" sz="1600" dirty="0" smtClean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falhar; atua </a:t>
            </a:r>
            <a:r>
              <a:rPr lang="pt-BR" sz="1600" dirty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automaticamente para que não </a:t>
            </a:r>
            <a:r>
              <a:rPr lang="pt-BR" sz="1600" dirty="0"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ocorra </a:t>
            </a:r>
            <a:r>
              <a:rPr lang="pt-BR" sz="1600" dirty="0" smtClean="0"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intercorrências</a:t>
            </a:r>
            <a:r>
              <a:rPr lang="pt-BR" sz="1600" dirty="0" smtClean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600" dirty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no processo </a:t>
            </a:r>
            <a:r>
              <a:rPr lang="pt-BR" sz="1600" dirty="0" smtClean="0">
                <a:effectLst/>
                <a:latin typeface="Barlow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industrial.</a:t>
            </a:r>
            <a:endParaRPr lang="pt-BR" sz="1600" dirty="0">
              <a:effectLst/>
              <a:latin typeface="Barlow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688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096B6317-DD48-44F1-95E3-E5978C8B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1" y="99120"/>
            <a:ext cx="2033516" cy="80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>
            <a:extLst>
              <a:ext uri="{FF2B5EF4-FFF2-40B4-BE49-F238E27FC236}">
                <a16:creationId xmlns:a16="http://schemas.microsoft.com/office/drawing/2014/main" id="{86FC7FF1-7984-4957-A449-FCF5CB2E4C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D9EC70-F6EA-46FB-A541-F18182875109}"/>
              </a:ext>
            </a:extLst>
          </p:cNvPr>
          <p:cNvSpPr txBox="1"/>
          <p:nvPr/>
        </p:nvSpPr>
        <p:spPr>
          <a:xfrm>
            <a:off x="850710" y="1440181"/>
            <a:ext cx="1050422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Pensando em problemas como a dificuldade de comunicação em balanças, moegas, carregamentos ou em qualquer outro lugar onde se é necessário passar uma informação de maneira rápida e objetiva, que </a:t>
            </a:r>
            <a:r>
              <a:rPr lang="pt-BR" sz="20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a </a:t>
            </a:r>
            <a:r>
              <a:rPr lang="pt-BR" sz="2000" dirty="0" err="1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Controltech</a:t>
            </a:r>
            <a:r>
              <a:rPr lang="pt-BR" sz="20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 desenvolveu 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o sistema de Display Remoto.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Os Displays Remotos da </a:t>
            </a:r>
            <a:r>
              <a:rPr lang="pt-BR" sz="2000" dirty="0" err="1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Controltech</a:t>
            </a:r>
            <a:r>
              <a:rPr lang="pt-BR" sz="20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podem ser instalados em qualquer tipo de </a:t>
            </a:r>
            <a:r>
              <a:rPr lang="pt-BR" sz="20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ambiente, 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pois possuem um grau de proteção IP65 (a prova de poeira e protegido contra jatos de água); eles também possuem uma excelente qualidade de imagem e visibilidade mesmo a longas </a:t>
            </a:r>
            <a:r>
              <a:rPr lang="pt-BR" sz="20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distâncias</a:t>
            </a: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pt-BR" sz="20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  <a:cs typeface="Arial" panose="020B0604020202020204" pitchFamily="34" charset="0"/>
              </a:rPr>
              <a:t>A transmissão de dados é feita somente por um ÚNICO cabo de ethernet até o controlador, diminuindo custos e facilitando sua instalação.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3F0302-5AD4-4BB5-9EAB-CB90F1869770}"/>
              </a:ext>
            </a:extLst>
          </p:cNvPr>
          <p:cNvSpPr txBox="1"/>
          <p:nvPr/>
        </p:nvSpPr>
        <p:spPr>
          <a:xfrm>
            <a:off x="3184477" y="665946"/>
            <a:ext cx="551824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DISPLAY REMOTO - CTDETH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1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58B467BB-4A6D-40DB-8817-1A9E90676C5C}"/>
              </a:ext>
            </a:extLst>
          </p:cNvPr>
          <p:cNvSpPr txBox="1"/>
          <p:nvPr/>
        </p:nvSpPr>
        <p:spPr>
          <a:xfrm>
            <a:off x="348499" y="1579986"/>
            <a:ext cx="6338904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b="0" i="0" cap="all" dirty="0" smtClean="0">
                <a:effectLst/>
                <a:latin typeface="Barlow" panose="00000500000000000000" pitchFamily="2" charset="0"/>
              </a:rPr>
              <a:t/>
            </a:r>
            <a:br>
              <a:rPr lang="pt-BR" sz="1500" b="0" i="0" cap="all" dirty="0" smtClean="0">
                <a:effectLst/>
                <a:latin typeface="Barlow" panose="00000500000000000000" pitchFamily="2" charset="0"/>
              </a:rPr>
            </a:br>
            <a:r>
              <a:rPr lang="pt-BR" sz="1500" b="0" i="0" cap="all" dirty="0" smtClean="0">
                <a:effectLst/>
                <a:latin typeface="Barlow" panose="00000500000000000000" pitchFamily="2" charset="0"/>
              </a:rPr>
              <a:t>   </a:t>
            </a:r>
            <a:r>
              <a:rPr lang="pt-BR" sz="1600" b="1" i="0" cap="all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0000500000000000000" pitchFamily="2" charset="0"/>
              </a:rPr>
              <a:t>características técnicas:</a:t>
            </a:r>
          </a:p>
          <a:p>
            <a:pPr algn="l"/>
            <a:endParaRPr lang="pt-BR" sz="1600" b="1" i="0" cap="all" dirty="0" smtClean="0">
              <a:solidFill>
                <a:schemeClr val="accent1">
                  <a:lumMod val="75000"/>
                </a:schemeClr>
              </a:solidFill>
              <a:effectLst/>
              <a:latin typeface="Barlow" panose="00000500000000000000" pitchFamily="2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effectLst/>
                <a:latin typeface="Barlow" panose="00000500000000000000" pitchFamily="2" charset="0"/>
              </a:rPr>
              <a:t>Possui protocolo aberto;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effectLst/>
                <a:latin typeface="Barlow" panose="00000500000000000000" pitchFamily="2" charset="0"/>
              </a:rPr>
              <a:t>Integração com </a:t>
            </a:r>
            <a:r>
              <a:rPr lang="pt-BR" sz="1600" i="0" dirty="0" err="1" smtClean="0">
                <a:effectLst/>
                <a:latin typeface="Barlow" panose="00000500000000000000" pitchFamily="2" charset="0"/>
              </a:rPr>
              <a:t>CLP’s</a:t>
            </a:r>
            <a:r>
              <a:rPr lang="pt-BR" sz="1600" i="0" dirty="0" smtClean="0">
                <a:effectLst/>
                <a:latin typeface="Barlow" panose="00000500000000000000" pitchFamily="2" charset="0"/>
              </a:rPr>
              <a:t> de mercado </a:t>
            </a:r>
            <a:r>
              <a:rPr lang="pt-BR" sz="1600" dirty="0" smtClean="0">
                <a:latin typeface="Barlow" panose="00000500000000000000" pitchFamily="2" charset="0"/>
              </a:rPr>
              <a:t>(S</a:t>
            </a:r>
            <a:r>
              <a:rPr lang="pt-BR" sz="1600" i="0" dirty="0" smtClean="0">
                <a:effectLst/>
                <a:latin typeface="Barlow" panose="00000500000000000000" pitchFamily="2" charset="0"/>
              </a:rPr>
              <a:t>iemens, </a:t>
            </a:r>
            <a:r>
              <a:rPr lang="pt-BR" sz="1600" i="0" dirty="0" err="1" smtClean="0">
                <a:effectLst/>
                <a:latin typeface="Barlow" panose="00000500000000000000" pitchFamily="2" charset="0"/>
              </a:rPr>
              <a:t>Rockwell</a:t>
            </a:r>
            <a:r>
              <a:rPr lang="pt-BR" sz="1600" i="0" dirty="0" smtClean="0">
                <a:effectLst/>
                <a:latin typeface="Barlow" panose="00000500000000000000" pitchFamily="2" charset="0"/>
              </a:rPr>
              <a:t>, Schneider, entre outros...)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Barlow" panose="00000500000000000000" pitchFamily="2" charset="0"/>
              </a:rPr>
              <a:t>Dimensões 678 (L) x 203 (A) x 122mm (P);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Barlow" panose="00000500000000000000" pitchFamily="2" charset="0"/>
              </a:rPr>
              <a:t>Suporte para instalação em mesa/parede;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Barlow" panose="00000500000000000000" pitchFamily="2" charset="0"/>
              </a:rPr>
              <a:t>Grau de Proteção IP65 (a prova de poeira e protegido contra jatos de água);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Barlow" panose="00000500000000000000" pitchFamily="2" charset="0"/>
              </a:rPr>
              <a:t>Visibilidade máxima até cinquenta e cinco (55) metros;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effectLst/>
                <a:latin typeface="Barlow" panose="00000500000000000000" pitchFamily="2" charset="0"/>
              </a:rPr>
              <a:t>Comunicação RS 485 ou Ethernet;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effectLst/>
                <a:latin typeface="Barlow" panose="00000500000000000000" pitchFamily="2" charset="0"/>
              </a:rPr>
              <a:t>Alimentação 127~220V automática</a:t>
            </a:r>
            <a:r>
              <a:rPr lang="pt-BR" sz="1600" dirty="0" smtClean="0">
                <a:latin typeface="Barlow" panose="00000500000000000000" pitchFamily="2" charset="0"/>
              </a:rPr>
              <a:t>;</a:t>
            </a:r>
            <a:endParaRPr lang="pt-BR" sz="1600" i="0" dirty="0" smtClean="0">
              <a:effectLst/>
              <a:latin typeface="Barlow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600" i="0" dirty="0" smtClean="0">
                <a:effectLst/>
                <a:latin typeface="Barlow" panose="00000500000000000000" pitchFamily="2" charset="0"/>
              </a:rPr>
              <a:t>Exclusiva Capa protetora.</a:t>
            </a:r>
            <a:endParaRPr lang="pt-BR" sz="1600" i="0" dirty="0">
              <a:effectLst/>
              <a:latin typeface="Barlow" panose="00000500000000000000" pitchFamily="2" charset="0"/>
            </a:endParaRPr>
          </a:p>
        </p:txBody>
      </p: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B7FCFAEC-D7BD-4374-8877-D1BC55963D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14190"/>
              </p:ext>
            </p:extLst>
          </p:nvPr>
        </p:nvGraphicFramePr>
        <p:xfrm>
          <a:off x="6687403" y="3462528"/>
          <a:ext cx="7783773" cy="4518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utoCAD Drawing" r:id="rId5" imgW="15001920" imgH="5676840" progId="AutoCAD.Drawing.24">
                  <p:embed/>
                </p:oleObj>
              </mc:Choice>
              <mc:Fallback>
                <p:oleObj name="AutoCAD Drawing" r:id="rId5" imgW="15001920" imgH="5676840" progId="AutoCAD.Drawing.24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B7FCFAEC-D7BD-4374-8877-D1BC55963D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>
                        <a:lum bright="1000" contrast="100000"/>
                      </a:blip>
                      <a:stretch>
                        <a:fillRect/>
                      </a:stretch>
                    </p:blipFill>
                    <p:spPr>
                      <a:xfrm>
                        <a:off x="6687403" y="3462528"/>
                        <a:ext cx="7783773" cy="4518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8DF855CD-756B-40C0-ADA4-E4CA17F7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151209"/>
            <a:ext cx="2210937" cy="87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E56E076-37EB-4EBE-BACB-4EAD78418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79" y="1797080"/>
            <a:ext cx="3373990" cy="1031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D0E526-2BB1-4921-87D7-613DB7484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052" y="3276566"/>
            <a:ext cx="3363317" cy="1317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WhatsApp Video 2022-02-15 at 14.40.20">
            <a:hlinkClick r:id="" action="ppaction://media"/>
            <a:extLst>
              <a:ext uri="{FF2B5EF4-FFF2-40B4-BE49-F238E27FC236}">
                <a16:creationId xmlns:a16="http://schemas.microsoft.com/office/drawing/2014/main" id="{060A5BA4-F369-4D5D-A995-A17E0E24B8B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70555" y="3322298"/>
            <a:ext cx="1805649" cy="328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157674-50A9-43B6-B51C-410F07A5D9DA}"/>
              </a:ext>
            </a:extLst>
          </p:cNvPr>
          <p:cNvSpPr txBox="1"/>
          <p:nvPr/>
        </p:nvSpPr>
        <p:spPr>
          <a:xfrm>
            <a:off x="3708765" y="872232"/>
            <a:ext cx="503226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DISPLAY REMOTO - CTDETH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4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DF855CD-756B-40C0-ADA4-E4CA17F7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0" y="237760"/>
            <a:ext cx="2305670" cy="91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AC4224-B126-477D-8F3A-90BE5348D1DD}"/>
              </a:ext>
            </a:extLst>
          </p:cNvPr>
          <p:cNvSpPr txBox="1"/>
          <p:nvPr/>
        </p:nvSpPr>
        <p:spPr>
          <a:xfrm>
            <a:off x="3842325" y="694328"/>
            <a:ext cx="5792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4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MEDIDOR DE UMIDADE EM GRÃOS</a:t>
            </a:r>
            <a:endParaRPr lang="pt-BR" sz="24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68D728-AC48-4D4F-8611-DF73FEFC52E5}"/>
              </a:ext>
            </a:extLst>
          </p:cNvPr>
          <p:cNvSpPr txBox="1"/>
          <p:nvPr/>
        </p:nvSpPr>
        <p:spPr>
          <a:xfrm>
            <a:off x="368490" y="1403391"/>
            <a:ext cx="1113737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Uma forma de avaliar a qualidade e consequentemente o valor dos 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grãos 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é medindo a sua 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umidade. 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Em 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indústrias, 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é necessário o teor de umidade adequado para sua 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industrialização, 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já no armazenamento, a umidade é necessária para que se tenha um controle do peso ideal do grão e o controle de 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temperatura.</a:t>
            </a:r>
            <a:endParaRPr lang="pt-BR" sz="2000" b="0" i="0" dirty="0">
              <a:solidFill>
                <a:srgbClr val="333333"/>
              </a:solidFill>
              <a:effectLst/>
              <a:latin typeface="Barlow" panose="00000500000000000000" pitchFamily="2" charset="0"/>
            </a:endParaRPr>
          </a:p>
          <a:p>
            <a:pPr algn="just"/>
            <a:endParaRPr lang="pt-BR" sz="2000" dirty="0">
              <a:solidFill>
                <a:srgbClr val="333333"/>
              </a:solidFill>
              <a:latin typeface="Barlow" panose="00000500000000000000" pitchFamily="2" charset="0"/>
            </a:endParaRPr>
          </a:p>
          <a:p>
            <a:pPr algn="just"/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Em um equipamento fora dos padrões, o valor de comercialização de seu grão pode ser afetado negativamente, pois a umidade é um dos principais fatores que impactam na formação de pre</a:t>
            </a:r>
            <a:r>
              <a:rPr lang="pt-BR" sz="2000" dirty="0">
                <a:solidFill>
                  <a:srgbClr val="333333"/>
                </a:solidFill>
                <a:latin typeface="Barlow" panose="00000500000000000000" pitchFamily="2" charset="0"/>
              </a:rPr>
              <a:t>ços e transações comerciais do grão</a:t>
            </a:r>
            <a:r>
              <a:rPr lang="pt-BR" sz="2000" dirty="0" smtClean="0">
                <a:solidFill>
                  <a:srgbClr val="333333"/>
                </a:solidFill>
                <a:latin typeface="Barlow" panose="00000500000000000000" pitchFamily="2" charset="0"/>
              </a:rPr>
              <a:t>.</a:t>
            </a:r>
            <a:endParaRPr lang="pt-BR" sz="2000" b="0" i="0" dirty="0">
              <a:solidFill>
                <a:srgbClr val="333333"/>
              </a:solidFill>
              <a:effectLst/>
              <a:latin typeface="Barlow" panose="00000500000000000000" pitchFamily="2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128" y="4093694"/>
            <a:ext cx="2494271" cy="24942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68D728-AC48-4D4F-8611-DF73FEFC52E5}"/>
              </a:ext>
            </a:extLst>
          </p:cNvPr>
          <p:cNvSpPr txBox="1"/>
          <p:nvPr/>
        </p:nvSpPr>
        <p:spPr>
          <a:xfrm>
            <a:off x="368490" y="3995678"/>
            <a:ext cx="864310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Para </a:t>
            </a:r>
            <a:r>
              <a:rPr lang="pt-BR" sz="2000" b="0" i="0" dirty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avaliar comercialmente os grãos, mede-se a umidade da amostra, sendo a massa de água contida na massa original de uma amostra (%). Os medidores possuem registrado em sua eletrônica diversas curvas de umidade que foram obtidas através de ensaios onde ocorre o aquecimento de uma amostra de grãos de massa conhecida, por um tempo e temperatura pré-definidos. Após o aquecimento a massa perdida é calculada obtendo-se a quantidade de água que estava presente na amostra</a:t>
            </a:r>
            <a:r>
              <a:rPr lang="pt-BR" sz="2000" b="0" i="0" dirty="0" smtClean="0">
                <a:solidFill>
                  <a:srgbClr val="333333"/>
                </a:solidFill>
                <a:effectLst/>
                <a:latin typeface="Barlow" panose="00000500000000000000" pitchFamily="2" charset="0"/>
              </a:rPr>
              <a:t>.</a:t>
            </a:r>
            <a:endParaRPr lang="pt-BR" sz="12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28204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9" y="60733"/>
            <a:ext cx="2350681" cy="93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98249AA-77DF-49D1-89F8-67297C9BF438}"/>
              </a:ext>
            </a:extLst>
          </p:cNvPr>
          <p:cNvSpPr txBox="1"/>
          <p:nvPr/>
        </p:nvSpPr>
        <p:spPr>
          <a:xfrm>
            <a:off x="5553005" y="2144003"/>
            <a:ext cx="61294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pt-BR" sz="2200" i="0" dirty="0">
                <a:effectLst/>
                <a:latin typeface="Barlow" panose="020B0604020202020204" pitchFamily="2" charset="0"/>
              </a:rPr>
              <a:t>Gastos excessivos com energia elétrica, perda de grãos e peso são uns dos maiores problemas que grande parte de armazéns sofrem com a termometria convencional. </a:t>
            </a:r>
            <a:endParaRPr lang="pt-BR" sz="2200" i="0" dirty="0" smtClean="0">
              <a:effectLst/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endParaRPr lang="pt-BR" sz="2200" i="0" dirty="0" smtClean="0">
              <a:effectLst/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i="0" dirty="0" smtClean="0">
                <a:effectLst/>
                <a:latin typeface="Barlow" panose="020B0604020202020204" pitchFamily="2" charset="0"/>
              </a:rPr>
              <a:t>Segundo </a:t>
            </a:r>
            <a:r>
              <a:rPr lang="pt-BR" sz="2200" i="0" dirty="0">
                <a:effectLst/>
                <a:latin typeface="Barlow" panose="020B0604020202020204" pitchFamily="2" charset="0"/>
              </a:rPr>
              <a:t>a Embrapa, o armazenamento incorreto dos grãos resulta em cerca de </a:t>
            </a:r>
            <a:r>
              <a:rPr lang="pt-BR" sz="2200" dirty="0">
                <a:effectLst/>
                <a:latin typeface="Barlow" panose="020B0604020202020204" pitchFamily="2" charset="0"/>
              </a:rPr>
              <a:t>15% em perdas</a:t>
            </a:r>
            <a:r>
              <a:rPr lang="pt-BR" sz="2200" dirty="0">
                <a:latin typeface="Barlow" panose="020B0604020202020204" pitchFamily="2" charset="0"/>
              </a:rPr>
              <a:t>.</a:t>
            </a:r>
            <a:r>
              <a:rPr lang="pt-BR" sz="2200" i="0" dirty="0">
                <a:effectLst/>
                <a:latin typeface="Barlow" panose="020B0604020202020204" pitchFamily="2" charset="0"/>
              </a:rPr>
              <a:t> 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20753F-9B72-4474-AFAC-09597BC15A24}"/>
              </a:ext>
            </a:extLst>
          </p:cNvPr>
          <p:cNvSpPr txBox="1"/>
          <p:nvPr/>
        </p:nvSpPr>
        <p:spPr>
          <a:xfrm>
            <a:off x="817265" y="5098658"/>
            <a:ext cx="3181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i="0" dirty="0">
                <a:solidFill>
                  <a:schemeClr val="tx2">
                    <a:lumMod val="75000"/>
                  </a:schemeClr>
                </a:solidFill>
                <a:effectLst/>
                <a:latin typeface="Barlow" panose="020B0604020202020204" pitchFamily="2" charset="0"/>
              </a:rPr>
              <a:t>Qual o valor do produto armazenado?</a:t>
            </a:r>
          </a:p>
          <a:p>
            <a:pPr algn="ct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Silo com 30 mil sacos de soja</a:t>
            </a:r>
          </a:p>
          <a:p>
            <a:pPr algn="ctr"/>
            <a:r>
              <a:rPr lang="pt-BR" sz="1200" dirty="0">
                <a:solidFill>
                  <a:schemeClr val="tx2">
                    <a:lumMod val="75000"/>
                  </a:schemeClr>
                </a:solidFill>
                <a:latin typeface="Barlow" panose="020B0604020202020204" pitchFamily="2" charset="0"/>
              </a:rPr>
              <a:t>Cotação do dia a (R$ 184,00/sc 60kg) =</a:t>
            </a:r>
          </a:p>
          <a:p>
            <a:pPr algn="ctr"/>
            <a:r>
              <a:rPr lang="pt-BR" sz="1200" b="1" dirty="0">
                <a:solidFill>
                  <a:srgbClr val="FF0000"/>
                </a:solidFill>
                <a:latin typeface="Barlow" panose="020B0604020202020204" pitchFamily="2" charset="0"/>
              </a:rPr>
              <a:t>R$ 5.520.000</a:t>
            </a:r>
            <a:endParaRPr lang="pt-BR" sz="1200" b="1" i="1" dirty="0">
              <a:solidFill>
                <a:schemeClr val="accent1"/>
              </a:solidFill>
              <a:latin typeface="Barlow" panose="020B0604020202020204" pitchFamily="2" charset="0"/>
            </a:endParaRPr>
          </a:p>
          <a:p>
            <a:pPr algn="ctr"/>
            <a:r>
              <a:rPr lang="pt-BR" sz="1200" i="1" dirty="0">
                <a:solidFill>
                  <a:schemeClr val="accent1"/>
                </a:solidFill>
                <a:latin typeface="Barlow" panose="020B0604020202020204" pitchFamily="2" charset="0"/>
              </a:rPr>
              <a:t>(cinco milhões, quinhentos e vinte mil reais)</a:t>
            </a:r>
          </a:p>
          <a:p>
            <a:pPr algn="ctr"/>
            <a:r>
              <a:rPr lang="pt-BR" sz="1200" i="1" dirty="0">
                <a:solidFill>
                  <a:srgbClr val="FF0000"/>
                </a:solidFill>
                <a:latin typeface="Barlow" panose="020B0604020202020204" pitchFamily="2" charset="0"/>
              </a:rPr>
              <a:t>Prejuízo gerado de - R$ 828.000</a:t>
            </a:r>
            <a:endParaRPr lang="pt-BR" sz="1200" i="1" dirty="0">
              <a:solidFill>
                <a:srgbClr val="FF0000"/>
              </a:solidFill>
            </a:endParaRPr>
          </a:p>
        </p:txBody>
      </p:sp>
      <p:pic>
        <p:nvPicPr>
          <p:cNvPr id="7176" name="Picture 8" descr="Conceito Agrícola Feijão De Soja E Dinheiro Fotos - Fotos de Stock  Gratuitas e Fotos Royalty-Free Dreamstime">
            <a:extLst>
              <a:ext uri="{FF2B5EF4-FFF2-40B4-BE49-F238E27FC236}">
                <a16:creationId xmlns:a16="http://schemas.microsoft.com/office/drawing/2014/main" id="{1EFCEFF6-ED4E-48C5-9D8C-7226A25B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52" y="2302582"/>
            <a:ext cx="3316373" cy="2209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95D4020-584F-460F-B468-514513EA9CEA}"/>
              </a:ext>
            </a:extLst>
          </p:cNvPr>
          <p:cNvSpPr txBox="1"/>
          <p:nvPr/>
        </p:nvSpPr>
        <p:spPr>
          <a:xfrm>
            <a:off x="5769736" y="656989"/>
            <a:ext cx="5421427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Você 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Sabe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o 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Real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V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alor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dos 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Grãos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?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076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3" y="0"/>
            <a:ext cx="28860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A94C8D1-34E4-4946-AA42-84784500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447" y="1718032"/>
            <a:ext cx="4545950" cy="4518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0A7B9DD-DF9F-4612-92BE-A7F30ADD2758}"/>
              </a:ext>
            </a:extLst>
          </p:cNvPr>
          <p:cNvSpPr txBox="1"/>
          <p:nvPr/>
        </p:nvSpPr>
        <p:spPr>
          <a:xfrm>
            <a:off x="696799" y="2521004"/>
            <a:ext cx="527925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Pensando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nisso,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 </a:t>
            </a:r>
            <a:r>
              <a:rPr lang="pt-BR" sz="2200" dirty="0" err="1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Controltech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trouxe a solução completa de um sistema </a:t>
            </a:r>
            <a:r>
              <a:rPr lang="pt-BR" sz="2200" b="1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preciso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e </a:t>
            </a:r>
            <a:r>
              <a:rPr lang="pt-BR" sz="2200" b="1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seguro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de termometria. </a:t>
            </a:r>
            <a:endParaRPr lang="pt-BR" sz="2200" dirty="0" smtClean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algn="just" fontAlgn="base"/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algn="just" fontAlgn="base"/>
            <a:r>
              <a:rPr lang="pt-BR" sz="2200" b="1" i="0" dirty="0">
                <a:solidFill>
                  <a:schemeClr val="accent1">
                    <a:lumMod val="75000"/>
                  </a:schemeClr>
                </a:solidFill>
                <a:effectLst/>
                <a:latin typeface="Barlow" panose="00000500000000000000" pitchFamily="2" charset="0"/>
              </a:rPr>
              <a:t>O nosso pêndulo é uma novidade no </a:t>
            </a:r>
            <a:r>
              <a:rPr lang="pt-BR" sz="2200" b="1" i="0" dirty="0" smtClean="0">
                <a:solidFill>
                  <a:schemeClr val="accent1">
                    <a:lumMod val="75000"/>
                  </a:schemeClr>
                </a:solidFill>
                <a:effectLst/>
                <a:latin typeface="Barlow" panose="00000500000000000000" pitchFamily="2" charset="0"/>
              </a:rPr>
              <a:t>mercad</a:t>
            </a:r>
            <a:r>
              <a:rPr lang="pt-BR" sz="2200" b="1" dirty="0" smtClean="0">
                <a:solidFill>
                  <a:schemeClr val="accent1">
                    <a:lumMod val="75000"/>
                  </a:schemeClr>
                </a:solidFill>
                <a:latin typeface="Barlow" panose="00000500000000000000" pitchFamily="2" charset="0"/>
              </a:rPr>
              <a:t>o.</a:t>
            </a:r>
          </a:p>
          <a:p>
            <a:pPr algn="just" fontAlgn="base"/>
            <a:endParaRPr lang="pt-BR" sz="2200" b="1" dirty="0">
              <a:solidFill>
                <a:schemeClr val="accent1">
                  <a:lumMod val="75000"/>
                </a:schemeClr>
              </a:solidFill>
              <a:latin typeface="Barlow" panose="00000500000000000000" pitchFamily="2" charset="0"/>
            </a:endParaRPr>
          </a:p>
          <a:p>
            <a:pPr algn="just" fontAlgn="base"/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Foi desenvolvido um sistema próprio de sensores </a:t>
            </a:r>
            <a:r>
              <a:rPr lang="pt-BR" sz="2200" dirty="0" err="1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termoresistíveis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com sinais digitais, ou seja, a precisão e a segurança que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você e seu negócio precisam.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95D4020-584F-460F-B468-514513EA9CEA}"/>
              </a:ext>
            </a:extLst>
          </p:cNvPr>
          <p:cNvSpPr txBox="1"/>
          <p:nvPr/>
        </p:nvSpPr>
        <p:spPr>
          <a:xfrm>
            <a:off x="696799" y="1497295"/>
            <a:ext cx="5522605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Preciso de uma Solução ... E Agora ?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0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Vue Mobile Chart - Hand Iphone Mockup, HD Png Download , Transparent Png  Image - PNGitem">
            <a:extLst>
              <a:ext uri="{FF2B5EF4-FFF2-40B4-BE49-F238E27FC236}">
                <a16:creationId xmlns:a16="http://schemas.microsoft.com/office/drawing/2014/main" id="{C28B26EF-86FC-4323-9B7C-D6B38DE3D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158" y="1109347"/>
            <a:ext cx="1900105" cy="197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0AD9BCD-157D-4D64-8349-60CF2ABF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679" y="4375901"/>
            <a:ext cx="1781060" cy="10053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A1307CD-B42C-4C38-8452-8582CAC2B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12" y="5393686"/>
            <a:ext cx="663225" cy="636754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9CBB5D-64A8-4FB7-BBBF-44C173FB9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0" y="101252"/>
            <a:ext cx="2545441" cy="100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FD4854-2D23-433E-B63F-2D5C3E89F0EE}"/>
              </a:ext>
            </a:extLst>
          </p:cNvPr>
          <p:cNvSpPr txBox="1"/>
          <p:nvPr/>
        </p:nvSpPr>
        <p:spPr>
          <a:xfrm>
            <a:off x="746797" y="1892566"/>
            <a:ext cx="6179581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endParaRPr lang="pt-BR" sz="2200" i="0" dirty="0">
              <a:effectLst/>
              <a:latin typeface="Barlow" panose="020B0604020202020204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0000500000000000000" pitchFamily="2" charset="0"/>
              </a:rPr>
              <a:t>Diferente dos modelos convencionais onde a coleta de dados é feita manualmente pelo operador, nosso sistema </a:t>
            </a:r>
            <a:r>
              <a:rPr lang="pt-BR" sz="2200" i="0" dirty="0" smtClean="0">
                <a:solidFill>
                  <a:schemeClr val="tx2">
                    <a:lumMod val="50000"/>
                  </a:schemeClr>
                </a:solidFill>
                <a:effectLst/>
                <a:latin typeface="Barlow" panose="00000500000000000000" pitchFamily="2" charset="0"/>
              </a:rPr>
              <a:t>possui um método </a:t>
            </a:r>
            <a:r>
              <a:rPr lang="pt-BR" sz="2200" i="0" dirty="0">
                <a:solidFill>
                  <a:schemeClr val="tx2">
                    <a:lumMod val="50000"/>
                  </a:schemeClr>
                </a:solidFill>
                <a:effectLst/>
                <a:latin typeface="Barlow" panose="00000500000000000000" pitchFamily="2" charset="0"/>
              </a:rPr>
              <a:t>simples, onde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o acesso ao sistema pode ser feito a partir de qualquer computador, tablet ou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celular.</a:t>
            </a:r>
            <a:endParaRPr lang="pt-BR" sz="2200" dirty="0">
              <a:solidFill>
                <a:schemeClr val="tx2">
                  <a:lumMod val="50000"/>
                </a:schemeClr>
              </a:solidFill>
              <a:latin typeface="Barlow" panose="00000500000000000000" pitchFamily="2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Tudo isso contando com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análise inteligente,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e em tempo real durante </a:t>
            </a:r>
            <a:r>
              <a:rPr lang="pt-BR" sz="2200" dirty="0" smtClean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24horas </a:t>
            </a:r>
            <a:r>
              <a:rPr lang="pt-BR" sz="2200" dirty="0">
                <a:solidFill>
                  <a:schemeClr val="tx2">
                    <a:lumMod val="50000"/>
                  </a:schemeClr>
                </a:solidFill>
                <a:latin typeface="Barlow" panose="00000500000000000000" pitchFamily="2" charset="0"/>
              </a:rPr>
              <a:t>por dia.</a:t>
            </a:r>
            <a:endParaRPr lang="pt-BR" sz="2200" i="0" dirty="0">
              <a:solidFill>
                <a:schemeClr val="tx2">
                  <a:lumMod val="50000"/>
                </a:schemeClr>
              </a:solidFill>
              <a:effectLst/>
              <a:latin typeface="Barlow" panose="000005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4220AFF-B72C-4712-86C3-CB2BFADFC0C4}"/>
              </a:ext>
            </a:extLst>
          </p:cNvPr>
          <p:cNvSpPr txBox="1"/>
          <p:nvPr/>
        </p:nvSpPr>
        <p:spPr>
          <a:xfrm>
            <a:off x="8263269" y="482437"/>
            <a:ext cx="2737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71979C"/>
                </a:solidFill>
                <a:latin typeface="Barlow" panose="020B0604020202020204" pitchFamily="2" charset="0"/>
              </a:rPr>
              <a:t> </a:t>
            </a:r>
            <a:r>
              <a:rPr lang="pt-BR" sz="1800" i="0" dirty="0">
                <a:solidFill>
                  <a:srgbClr val="71979C"/>
                </a:solidFill>
                <a:effectLst/>
                <a:latin typeface="Barlow" panose="020B0604020202020204" pitchFamily="2" charset="0"/>
              </a:rPr>
              <a:t> 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1CF851-2C27-4CB2-9F56-D86D86240BC0}"/>
              </a:ext>
            </a:extLst>
          </p:cNvPr>
          <p:cNvSpPr txBox="1"/>
          <p:nvPr/>
        </p:nvSpPr>
        <p:spPr>
          <a:xfrm>
            <a:off x="1441771" y="1485580"/>
            <a:ext cx="501362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VOCÊ 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 </a:t>
            </a:r>
            <a:r>
              <a:rPr lang="pt-BR" sz="2500" b="1" u="sng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SEMPRE</a:t>
            </a:r>
            <a:r>
              <a:rPr lang="pt-BR" sz="2500" b="1" dirty="0" smtClean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 </a:t>
            </a:r>
            <a:r>
              <a:rPr lang="pt-BR" sz="2500" b="1" dirty="0">
                <a:solidFill>
                  <a:schemeClr val="accent1">
                    <a:lumMod val="75000"/>
                  </a:schemeClr>
                </a:solidFill>
                <a:latin typeface="Barlow" panose="020B0604020202020204" pitchFamily="2" charset="0"/>
              </a:rPr>
              <a:t>CONECTADO </a:t>
            </a:r>
            <a:endParaRPr lang="pt-BR" sz="2500" b="1" i="0" dirty="0">
              <a:solidFill>
                <a:schemeClr val="accent1">
                  <a:lumMod val="75000"/>
                </a:schemeClr>
              </a:solidFill>
              <a:effectLst/>
              <a:latin typeface="Barlow" panose="020B0604020202020204" pitchFamily="2" charset="0"/>
            </a:endParaRPr>
          </a:p>
        </p:txBody>
      </p:sp>
      <p:pic>
        <p:nvPicPr>
          <p:cNvPr id="8198" name="Picture 6" descr="template-Tablet-Pc-Celular__3_-removebg-preview_preview_rev_1 - O Pintor  Consultoria">
            <a:extLst>
              <a:ext uri="{FF2B5EF4-FFF2-40B4-BE49-F238E27FC236}">
                <a16:creationId xmlns:a16="http://schemas.microsoft.com/office/drawing/2014/main" id="{5045CC58-8929-4AD7-84C0-90535641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040" y="4289690"/>
            <a:ext cx="3855367" cy="218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C23B247-7AE2-4653-A771-1201128D7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509" y="5160499"/>
            <a:ext cx="1019634" cy="8499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E2B35F0-886E-4E1F-B878-EC05D317B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612" y="6010492"/>
            <a:ext cx="257060" cy="2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20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9639</TotalTime>
  <Words>1410</Words>
  <Application>Microsoft Office PowerPoint</Application>
  <PresentationFormat>Widescreen</PresentationFormat>
  <Paragraphs>117</Paragraphs>
  <Slides>21</Slides>
  <Notes>0</Notes>
  <HiddenSlides>0</HiddenSlides>
  <MMClips>1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-apple-system</vt:lpstr>
      <vt:lpstr>Arial</vt:lpstr>
      <vt:lpstr>Barlow</vt:lpstr>
      <vt:lpstr>Calibri</vt:lpstr>
      <vt:lpstr>Calibri Light</vt:lpstr>
      <vt:lpstr>Times New Roman</vt:lpstr>
      <vt:lpstr>Tema do Office</vt:lpstr>
      <vt:lpstr>AutoCAD Drawing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Danillo Ferreira Melo</dc:creator>
  <cp:lastModifiedBy>Andressa Melo</cp:lastModifiedBy>
  <cp:revision>62</cp:revision>
  <dcterms:created xsi:type="dcterms:W3CDTF">2022-01-31T17:42:02Z</dcterms:created>
  <dcterms:modified xsi:type="dcterms:W3CDTF">2022-03-22T20:00:25Z</dcterms:modified>
</cp:coreProperties>
</file>